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85" r:id="rId11"/>
    <p:sldId id="265" r:id="rId12"/>
    <p:sldId id="266" r:id="rId13"/>
    <p:sldId id="267" r:id="rId14"/>
    <p:sldId id="268" r:id="rId15"/>
    <p:sldId id="269" r:id="rId16"/>
    <p:sldId id="274" r:id="rId17"/>
    <p:sldId id="271" r:id="rId18"/>
    <p:sldId id="272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9900"/>
    <a:srgbClr val="205AA0"/>
    <a:srgbClr val="A7B218"/>
    <a:srgbClr val="FF9999"/>
    <a:srgbClr val="FF0066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4660"/>
  </p:normalViewPr>
  <p:slideViewPr>
    <p:cSldViewPr>
      <p:cViewPr varScale="1">
        <p:scale>
          <a:sx n="69" d="100"/>
          <a:sy n="69" d="100"/>
        </p:scale>
        <p:origin x="-102" y="-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08/12/2014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3393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08/12/2014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219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08/12/2014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0448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08/12/2014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5049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08/12/2014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7244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08/12/2014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691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08/12/2014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0222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08/12/2014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838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08/12/2014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5055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08/12/2014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6251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08/12/2014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811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A3A7C-CF3E-4424-8885-34AAEFF57FB1}" type="datetimeFigureOut">
              <a:rPr lang="fr-FR" smtClean="0"/>
              <a:t>08/12/2014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7178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7236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GB" sz="36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luffy Slacks BTN" panose="020F0604060807060206" pitchFamily="34" charset="0"/>
              </a:rPr>
              <a:t>“The hitches </a:t>
            </a:r>
            <a:r>
              <a:rPr lang="en-GB" sz="36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luffy Slacks BTN" panose="020F0604060807060206" pitchFamily="34" charset="0"/>
              </a:rPr>
              <a:t>rained </a:t>
            </a:r>
            <a:r>
              <a:rPr lang="en-GB" sz="36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luffy Slacks BTN" panose="020F0604060807060206" pitchFamily="34" charset="0"/>
              </a:rPr>
              <a:t>down as the wall went up”</a:t>
            </a:r>
            <a:br>
              <a:rPr lang="en-GB" sz="36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luffy Slacks BTN" panose="020F0604060807060206" pitchFamily="34" charset="0"/>
              </a:rPr>
            </a:b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luffy Slacks BTN" panose="020F0604060807060206" pitchFamily="34" charset="0"/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luffy Slacks BTN" panose="020F06040608070602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047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80728"/>
            <a:ext cx="9144000" cy="16927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God and seeking to serve creates opposition</a:t>
            </a:r>
          </a:p>
          <a:p>
            <a:pPr marL="895350" lvl="1" indent="-35242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Anger: </a:t>
            </a:r>
            <a:r>
              <a:rPr lang="en-GB" sz="24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“When Sanballat heard that we were rebuilding the wall, he became angry and was greatly incensed” </a:t>
            </a:r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(v.1, 7).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51602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08720"/>
            <a:ext cx="9144000" cy="23698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God and seeking to serve creates opposition</a:t>
            </a:r>
          </a:p>
          <a:p>
            <a:pPr marL="895350" lvl="1" indent="-352425">
              <a:buFont typeface="Arial" panose="020B0604020202020204" pitchFamily="34" charset="0"/>
              <a:buChar char="•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Anger</a:t>
            </a:r>
          </a:p>
          <a:p>
            <a:pPr marL="895350" lvl="1" indent="-35242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Mockery and sarcasm: </a:t>
            </a:r>
            <a:r>
              <a:rPr lang="en-GB" sz="24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“What are those feeble Jews doing? Will they restore it themselves = do they think they’re able to do it on their own?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(4:2)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0632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3717" y="908720"/>
            <a:ext cx="9144000" cy="36625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God and seeking to serve creates opposition</a:t>
            </a:r>
          </a:p>
          <a:p>
            <a:pPr marL="895350" lvl="1" indent="-352425">
              <a:buFont typeface="Arial" panose="020B0604020202020204" pitchFamily="34" charset="0"/>
              <a:buChar char="•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Anger</a:t>
            </a:r>
          </a:p>
          <a:p>
            <a:pPr marL="895350" lvl="1" indent="-352425">
              <a:buFont typeface="Arial" panose="020B0604020202020204" pitchFamily="34" charset="0"/>
              <a:buChar char="•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Mockery and sarcasm</a:t>
            </a:r>
          </a:p>
          <a:p>
            <a:pPr marL="895350" lvl="1" indent="-35242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Threats and intimidation: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 all plotted together to come and fight against Jerusalem and stir up trouble against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it…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Also our enemies said, ‘Before they know it or see us, we will be right there among them and will kill them and put an end to the work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.’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(4:8,11)</a:t>
            </a:r>
            <a:endParaRPr lang="en-GB" sz="2800" b="1" i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4610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8" y="908720"/>
            <a:ext cx="9144000" cy="35394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God and seeking to serve creates opposition</a:t>
            </a:r>
          </a:p>
          <a:p>
            <a:pPr marL="895350" lvl="1" indent="-352425">
              <a:buFont typeface="Arial" panose="020B0604020202020204" pitchFamily="34" charset="0"/>
              <a:buChar char="•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Anger</a:t>
            </a:r>
          </a:p>
          <a:p>
            <a:pPr marL="895350" lvl="1" indent="-352425">
              <a:buFont typeface="Arial" panose="020B0604020202020204" pitchFamily="34" charset="0"/>
              <a:buChar char="•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Mockery and sarcasm</a:t>
            </a:r>
          </a:p>
          <a:p>
            <a:pPr marL="895350" lvl="1" indent="-352425">
              <a:buFont typeface="Arial" panose="020B0604020202020204" pitchFamily="34" charset="0"/>
              <a:buChar char="•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Threats and intimidation</a:t>
            </a:r>
          </a:p>
          <a:p>
            <a:pPr marL="895350" lvl="1" indent="-35242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Discouragement and exhaustion: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Meanwhile, the people in Judah said, ‘The strength of the labourers is giving out, and there is so much rubble that we cannot rebuild the wall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.’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(v.10)</a:t>
            </a:r>
            <a:endParaRPr lang="en-GB" sz="2800" b="1" i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50884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80728"/>
            <a:ext cx="9144000" cy="34163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God and seeking to serve creates opposition</a:t>
            </a:r>
          </a:p>
          <a:p>
            <a:pPr marL="895350" lvl="1" indent="-352425">
              <a:buFont typeface="Arial" panose="020B0604020202020204" pitchFamily="34" charset="0"/>
              <a:buChar char="•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Anger</a:t>
            </a:r>
          </a:p>
          <a:p>
            <a:pPr marL="895350" lvl="1" indent="-352425">
              <a:buFont typeface="Arial" panose="020B0604020202020204" pitchFamily="34" charset="0"/>
              <a:buChar char="•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Mockery and sarcasm</a:t>
            </a:r>
          </a:p>
          <a:p>
            <a:pPr marL="895350" lvl="1" indent="-352425">
              <a:buFont typeface="Arial" panose="020B0604020202020204" pitchFamily="34" charset="0"/>
              <a:buChar char="•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Threats and intimidation</a:t>
            </a:r>
          </a:p>
          <a:p>
            <a:pPr marL="895350" lvl="1" indent="-352425">
              <a:buFont typeface="Arial" panose="020B0604020202020204" pitchFamily="34" charset="0"/>
              <a:buChar char="•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Discouragement and exhaustion</a:t>
            </a:r>
          </a:p>
          <a:p>
            <a:pPr marL="895350" lvl="1" indent="-35242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Negativism: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Then the Jews who lived near them came and told us ten times over, ‘Wherever you turn, they will attack us.’</a:t>
            </a:r>
          </a:p>
        </p:txBody>
      </p:sp>
    </p:spTree>
    <p:extLst>
      <p:ext uri="{BB962C8B-B14F-4D97-AF65-F5344CB8AC3E}">
        <p14:creationId xmlns:p14="http://schemas.microsoft.com/office/powerpoint/2010/main" val="1731939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3717" y="908720"/>
            <a:ext cx="9144000" cy="12618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God and seeking to serve creates opposition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responded with prayer, work, vigilance and focus</a:t>
            </a:r>
          </a:p>
        </p:txBody>
      </p:sp>
    </p:spTree>
    <p:extLst>
      <p:ext uri="{BB962C8B-B14F-4D97-AF65-F5344CB8AC3E}">
        <p14:creationId xmlns:p14="http://schemas.microsoft.com/office/powerpoint/2010/main" val="2264931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80728"/>
            <a:ext cx="9144000" cy="12618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God and seeking to serve creates opposition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responded with prayer, work, vigilance and focus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221516"/>
            <a:ext cx="9144000" cy="8925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(part 1): </a:t>
            </a:r>
            <a:r>
              <a:rPr lang="en-GB" sz="24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“Hear us, O our God, for we are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despised…We </a:t>
            </a:r>
            <a:r>
              <a:rPr lang="en-GB" sz="24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prayed to our God and posted a guard day and night” </a:t>
            </a:r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(v.4, 9). </a:t>
            </a:r>
          </a:p>
        </p:txBody>
      </p:sp>
    </p:spTree>
    <p:extLst>
      <p:ext uri="{BB962C8B-B14F-4D97-AF65-F5344CB8AC3E}">
        <p14:creationId xmlns:p14="http://schemas.microsoft.com/office/powerpoint/2010/main" val="2000069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08720"/>
            <a:ext cx="9144000" cy="12618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God and seeking to serve creates opposition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responded with prayer, work, vigilance and focus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182906"/>
            <a:ext cx="9144000" cy="261610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(part 1): </a:t>
            </a:r>
            <a:r>
              <a:rPr lang="en-GB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“Hear us, O our God, for we are </a:t>
            </a:r>
            <a:r>
              <a:rPr lang="en-GB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despised…We </a:t>
            </a:r>
            <a:r>
              <a:rPr lang="en-GB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prayed to our God and posted a guard day and night” </a:t>
            </a:r>
            <a:r>
              <a:rPr lang="en-GB" sz="20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(v.4, 9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(part 2):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“Hear </a:t>
            </a:r>
            <a:r>
              <a:rPr lang="en-GB" sz="24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us, our God, for we are despised. Turn their insults back on their own heads. Give them over as plunder in a land of captivity. 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</a:t>
            </a:r>
            <a:r>
              <a:rPr lang="en-GB" sz="24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cover up their guilt or blot out their sins from your sight, for they have thrown insults in the face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en-GB" sz="24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the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builders”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(v.4-5).</a:t>
            </a:r>
            <a:endParaRPr lang="en-GB" sz="2400" b="1" i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6111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31861"/>
            <a:ext cx="9144000" cy="12618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God and seeking to serve creates opposition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responded with prayer, work, vigilance and focus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193745"/>
            <a:ext cx="9144000" cy="23698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(part 1): </a:t>
            </a:r>
            <a:r>
              <a:rPr lang="en-GB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“Hear us, O our God, for we are </a:t>
            </a:r>
            <a:r>
              <a:rPr lang="en-GB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despised…We </a:t>
            </a:r>
            <a:r>
              <a:rPr lang="en-GB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prayed to our God and posted a guard day and night” </a:t>
            </a:r>
            <a:r>
              <a:rPr lang="en-GB" sz="20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(v.4, 9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(part 2): </a:t>
            </a:r>
            <a:r>
              <a:rPr lang="en-GB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“Hear </a:t>
            </a:r>
            <a:r>
              <a:rPr lang="en-GB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us, our God, for we are despised. Turn their insults back on their own heads. Give them over as plunder in a land of captivity. </a:t>
            </a:r>
            <a:r>
              <a:rPr lang="en-GB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</a:t>
            </a:r>
            <a:r>
              <a:rPr lang="en-GB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cover up their guilt or blot out their sins from your sight, for they have thrown insults in the face </a:t>
            </a:r>
            <a:r>
              <a:rPr lang="en-GB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en-GB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the </a:t>
            </a:r>
            <a:r>
              <a:rPr lang="en-GB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builders” 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(v.4-5).</a:t>
            </a:r>
          </a:p>
          <a:p>
            <a:pPr marL="1352550" lvl="1" indent="-35242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</a:t>
            </a:r>
            <a:r>
              <a:rPr lang="en-GB" sz="2800" b="1" u="sng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prayer for personal vengeance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7030A0"/>
              </a:solidFill>
              <a:effectLst>
                <a:glow rad="635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7254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08720"/>
            <a:ext cx="9144000" cy="12618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God and seeking to serve creates opposition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responded with prayer, work, vigilance and focus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170604"/>
            <a:ext cx="9144000" cy="273921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(part 1): </a:t>
            </a:r>
            <a:r>
              <a:rPr lang="en-GB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“Hear us, O our God, for we are </a:t>
            </a:r>
            <a:r>
              <a:rPr lang="en-GB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despised…We </a:t>
            </a:r>
            <a:r>
              <a:rPr lang="en-GB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prayed to our God and posted a guard day and night” </a:t>
            </a:r>
            <a:r>
              <a:rPr lang="en-GB" sz="20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(v.4, 9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(part 2): </a:t>
            </a:r>
            <a:r>
              <a:rPr lang="en-GB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“Hear </a:t>
            </a:r>
            <a:r>
              <a:rPr lang="en-GB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us, our God, for we are despised. Turn their insults back on their own heads. Give them over as plunder in a land of captivity. </a:t>
            </a:r>
            <a:r>
              <a:rPr lang="en-GB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</a:t>
            </a:r>
            <a:r>
              <a:rPr lang="en-GB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cover up their guilt or blot out their sins from your sight, for they have thrown insults in the face </a:t>
            </a:r>
            <a:r>
              <a:rPr lang="en-GB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en-GB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the </a:t>
            </a:r>
            <a:r>
              <a:rPr lang="en-GB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builders” 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(v.4-5).</a:t>
            </a:r>
          </a:p>
          <a:p>
            <a:pPr marL="1352550" lvl="1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</a:t>
            </a:r>
            <a:r>
              <a:rPr lang="en-GB" sz="2400" b="1" u="sng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prayer for personal vengeance</a:t>
            </a:r>
          </a:p>
          <a:p>
            <a:pPr marL="1352550" lvl="1" indent="-35242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These enemies were seeking to hinder God’s work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7030A0"/>
              </a:solidFill>
              <a:effectLst>
                <a:glow rad="635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50154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819869"/>
            <a:ext cx="9144000" cy="138499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“When Sanballat the Horonite and Tobiah the Ammonite official heard about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 were very much disturbed…, they mocked and ridiculed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us”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(2:10,19).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26011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885301"/>
            <a:ext cx="9144000" cy="12618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God and seeking to serve creates opposition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responded with prayer, work, vigilance and focus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147185"/>
            <a:ext cx="9144000" cy="36009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(part 1): </a:t>
            </a:r>
            <a:r>
              <a:rPr lang="en-GB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“Hear us, O our God, for we are </a:t>
            </a:r>
            <a:r>
              <a:rPr lang="en-GB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despised…We </a:t>
            </a:r>
            <a:r>
              <a:rPr lang="en-GB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prayed to our God and posted a guard day and night” </a:t>
            </a:r>
            <a:r>
              <a:rPr lang="en-GB" sz="20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(v.4, 9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(part 2): </a:t>
            </a:r>
            <a:r>
              <a:rPr lang="en-GB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“Hear </a:t>
            </a:r>
            <a:r>
              <a:rPr lang="en-GB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us, our God, for we are despised. Turn their insults back on their own heads. Give them over as plunder in a land of captivity. </a:t>
            </a:r>
            <a:r>
              <a:rPr lang="en-GB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</a:t>
            </a:r>
            <a:r>
              <a:rPr lang="en-GB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cover up their guilt or blot out their sins from your sight, for they have thrown insults in the face </a:t>
            </a:r>
            <a:r>
              <a:rPr lang="en-GB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en-GB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the </a:t>
            </a:r>
            <a:r>
              <a:rPr lang="en-GB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builders” 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(v.4-5).</a:t>
            </a:r>
          </a:p>
          <a:p>
            <a:pPr marL="1352550" lvl="1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</a:t>
            </a:r>
            <a:r>
              <a:rPr lang="en-GB" sz="2400" b="1" u="sng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prayer for personal vengeance</a:t>
            </a:r>
          </a:p>
          <a:p>
            <a:pPr marL="1352550" lvl="1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These enemies were seeking to hinder God’s work</a:t>
            </a:r>
          </a:p>
          <a:p>
            <a:pPr marL="1352550" lvl="1" indent="-35242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establishment of God’s kingdom implies the overthrow of all other kingdoms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7030A0"/>
              </a:solidFill>
              <a:effectLst>
                <a:glow rad="635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52849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836712"/>
            <a:ext cx="9144000" cy="12618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God and seeking to serve creates opposition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responded with prayer, work, vigilance and focus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065677"/>
            <a:ext cx="9144000" cy="8925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Work: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“The people worked with all their heart” </a:t>
            </a:r>
            <a:r>
              <a:rPr lang="en-GB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(4:6). </a:t>
            </a:r>
          </a:p>
        </p:txBody>
      </p:sp>
    </p:spTree>
    <p:extLst>
      <p:ext uri="{BB962C8B-B14F-4D97-AF65-F5344CB8AC3E}">
        <p14:creationId xmlns:p14="http://schemas.microsoft.com/office/powerpoint/2010/main" val="447202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7" y="836712"/>
            <a:ext cx="9144000" cy="12618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God and seeking to serve creates opposition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responded with prayer, work, vigilance and focus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088922"/>
            <a:ext cx="9144000" cy="16927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Vigilance: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“Trust in God and keep your powder dry”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(Oliver Cromwell) 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635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4920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08720"/>
            <a:ext cx="9144000" cy="12618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God and seeking to serve creates opposition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responded with prayer, work, vigilance and focus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3930" y="2170604"/>
            <a:ext cx="9144000" cy="163121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Vigilance</a:t>
            </a:r>
          </a:p>
          <a:p>
            <a:pPr marL="1352550" lvl="1" indent="-352425">
              <a:buSzPct val="80000"/>
              <a:buFont typeface="Wingdings" panose="05000000000000000000" pitchFamily="2" charset="2"/>
              <a:buChar char="Ø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is not a magic potion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7030A0"/>
              </a:solidFill>
              <a:effectLst>
                <a:glow rad="635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9779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836712"/>
            <a:ext cx="9144000" cy="12618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God and seeking to serve creates opposition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responded with prayer, work, vigilance and focus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098596"/>
            <a:ext cx="9144000" cy="23698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Vigilance</a:t>
            </a:r>
          </a:p>
          <a:p>
            <a:pPr marL="1352550" lvl="1" indent="-352425">
              <a:buSzPct val="80000"/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is not a magic potion</a:t>
            </a:r>
          </a:p>
          <a:p>
            <a:pPr marL="1352550" lvl="1" indent="-352425">
              <a:buSzPct val="80000"/>
              <a:buFont typeface="Wingdings" panose="05000000000000000000" pitchFamily="2" charset="2"/>
              <a:buChar char="Ø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we take physical danger seriously, why not spiritual danger?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7030A0"/>
              </a:solidFill>
              <a:effectLst>
                <a:glow rad="635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57463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08720"/>
            <a:ext cx="9144000" cy="12618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God and seeking to serve creates opposition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responded with prayer, work, vigilance and focus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5477" y="2170604"/>
            <a:ext cx="9144000" cy="224676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Vigilance</a:t>
            </a:r>
          </a:p>
          <a:p>
            <a:pPr marL="1352550" lvl="1" indent="-352425">
              <a:buSzPct val="80000"/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is not a magic potion</a:t>
            </a:r>
          </a:p>
          <a:p>
            <a:pPr marL="1352550" lvl="1" indent="-352425">
              <a:buSzPct val="80000"/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we take physical danger seriously, why not spiritual danger?</a:t>
            </a:r>
          </a:p>
          <a:p>
            <a:pPr marL="1352550" lvl="1" indent="-352425">
              <a:buSzPct val="80000"/>
              <a:buFont typeface="Wingdings" panose="05000000000000000000" pitchFamily="2" charset="2"/>
              <a:buChar char="Ø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need to establish a defensive wall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7030A0"/>
              </a:solidFill>
              <a:effectLst>
                <a:glow rad="635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3901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870306"/>
            <a:ext cx="9144000" cy="12618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God and seeking to serve creates opposition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responded with prayer, work, vigilance and focus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132190"/>
            <a:ext cx="9144000" cy="24929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Vigilance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Focus: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“Remember the Lord, who is great and awesome, and fight for your families, your sons and your daughters, your wives and your homes” </a:t>
            </a:r>
            <a:r>
              <a:rPr lang="en-GB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(4:14). </a:t>
            </a:r>
            <a:endParaRPr lang="en-GB" sz="2800" b="1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8191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9" y="908720"/>
            <a:ext cx="9144000" cy="12618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God and seeking to serve creates opposition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responded with prayer, work, vigilance and focus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170604"/>
            <a:ext cx="9144000" cy="206210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Vigilance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Focus: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 your minds on things above, not on earthly things” </a:t>
            </a:r>
            <a:r>
              <a:rPr lang="en-GB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(Col.3:2).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5932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854918"/>
            <a:ext cx="9144000" cy="12618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God and seeking to serve creates opposition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responded with prayer, work, vigilance and focus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7987" y="2116802"/>
            <a:ext cx="9165704" cy="37856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Vigilance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Focus: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temptation (testing) has overtaken you except what is common to mankind. And God is faithful; he will not let you be tempted (tried/tested) beyond what you can bear. But when you are tempted, (tested) he will also provide a way out so that you can endure it” </a:t>
            </a:r>
            <a:r>
              <a:rPr lang="en-GB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 Cor.10:13). </a:t>
            </a:r>
            <a:endParaRPr lang="en-GB" sz="2800" b="1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85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</a:t>
            </a:r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08720"/>
            <a:ext cx="9144000" cy="12618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God and seeking to serve creates opposition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responded with prayer, work, vigilance and focus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8190" y="2154989"/>
            <a:ext cx="9152190" cy="34778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Vigilance</a:t>
            </a:r>
          </a:p>
          <a:p>
            <a:pPr marL="895350" indent="-352425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Focus</a:t>
            </a:r>
          </a:p>
          <a:p>
            <a:pPr marL="542925"/>
            <a:endParaRPr lang="en-GB" sz="2400" b="1" dirty="0" smtClean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635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Conclusion: </a:t>
            </a:r>
            <a:r>
              <a:rPr lang="en-GB" sz="2400" b="1" i="1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“Rome remained great as long as she had enemies who forced her to unity, vision, and heroism. When she had overcome them all she flourished for a moment and then began to die.”</a:t>
            </a:r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 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   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chemeClr val="bg1"/>
                  </a:glow>
                </a:effectLst>
                <a:ea typeface="Tahoma" panose="020B0604030504040204" pitchFamily="34" charset="0"/>
                <a:cs typeface="Tahoma" panose="020B0604030504040204" pitchFamily="34" charset="0"/>
              </a:rPr>
              <a:t>(Will Durant, 1885-1981)</a:t>
            </a:r>
            <a:endParaRPr lang="en-GB" sz="2000" b="1" dirty="0" smtClean="0">
              <a:ln>
                <a:solidFill>
                  <a:schemeClr val="tx1"/>
                </a:solidFill>
              </a:ln>
              <a:solidFill>
                <a:srgbClr val="7030A0"/>
              </a:solidFill>
              <a:effectLst>
                <a:glow rad="635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974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836712"/>
            <a:ext cx="9144000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Murphy’s Law but satanic attack!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635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9197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881390"/>
            <a:ext cx="9144000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635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6569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08720"/>
            <a:ext cx="9144000" cy="14465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algn="ctr"/>
            <a:r>
              <a:rPr lang="en-GB" sz="3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3 is not whole story!</a:t>
            </a:r>
          </a:p>
          <a:p>
            <a:pPr algn="ctr"/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careful of wrong impressions – look at the context  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C00000"/>
              </a:solidFill>
              <a:effectLst>
                <a:glow rad="635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37500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08720"/>
            <a:ext cx="9144000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algn="ctr"/>
            <a:r>
              <a:rPr lang="en-GB" sz="3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Cycle:</a:t>
            </a:r>
            <a:r>
              <a:rPr lang="en-GB" sz="3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endParaRPr lang="en-GB" sz="30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635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924383"/>
            <a:ext cx="9144000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3:1-32 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Advance</a:t>
            </a:r>
            <a:r>
              <a:rPr lang="en-GB" sz="2000" b="1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Chapter </a:t>
            </a:r>
            <a:r>
              <a:rPr lang="en-GB" sz="2000" b="1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4:1-3 		Set-back</a:t>
            </a:r>
          </a:p>
          <a:p>
            <a:r>
              <a:rPr lang="en-GB" sz="2000" b="1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4:4-6   		Advance</a:t>
            </a:r>
            <a:r>
              <a:rPr lang="en-GB" sz="2000" b="1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Chapter </a:t>
            </a:r>
            <a:r>
              <a:rPr lang="en-GB" sz="2000" b="1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4:7-8 		Set-back</a:t>
            </a:r>
          </a:p>
          <a:p>
            <a:r>
              <a:rPr lang="en-GB" sz="2000" b="1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4:9	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Advance</a:t>
            </a:r>
            <a:r>
              <a:rPr lang="en-GB" sz="2000" b="1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Chapter </a:t>
            </a:r>
            <a:r>
              <a:rPr lang="en-GB" sz="2000" b="1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4:10-12	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	Set-back</a:t>
            </a:r>
            <a:endParaRPr lang="en-GB" sz="2000" b="1" dirty="0">
              <a:ln>
                <a:solidFill>
                  <a:schemeClr val="tx1"/>
                </a:solidFill>
              </a:ln>
              <a:solidFill>
                <a:srgbClr val="C00000"/>
              </a:solidFill>
              <a:effectLst>
                <a:glow rad="635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4:13-23 		Advance</a:t>
            </a:r>
            <a:r>
              <a:rPr lang="en-GB" sz="2000" b="1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Chapter </a:t>
            </a:r>
            <a:r>
              <a:rPr lang="en-GB" sz="2000" b="1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5:1-6		Set-back</a:t>
            </a:r>
          </a:p>
          <a:p>
            <a:r>
              <a:rPr lang="en-GB" sz="2000" b="1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5:7-19		Advance</a:t>
            </a:r>
            <a:r>
              <a:rPr lang="en-GB" sz="2000" b="1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Chapter </a:t>
            </a:r>
            <a:r>
              <a:rPr lang="en-GB" sz="2000" b="1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6:1-14	Attempted set-back</a:t>
            </a:r>
          </a:p>
          <a:p>
            <a:r>
              <a:rPr lang="en-GB" sz="2000" b="1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6:15-16 		Final advance    Chapter </a:t>
            </a:r>
            <a:r>
              <a:rPr lang="en-GB" sz="2000" b="1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6:17-19	Attempted 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set-back</a:t>
            </a:r>
            <a:endParaRPr lang="en-GB" sz="2800" dirty="0">
              <a:solidFill>
                <a:srgbClr val="C00000"/>
              </a:solidFill>
              <a:effectLst>
                <a:glow rad="635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81486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8" y="908720"/>
            <a:ext cx="9144000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r>
              <a:rPr lang="en-GB" sz="3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doesn’t put pay to opposition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3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	</a:t>
            </a:r>
            <a:endParaRPr lang="en-GB" sz="30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635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35232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836712"/>
            <a:ext cx="9144000" cy="283154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marL="542925"/>
            <a:r>
              <a:rPr lang="en-GB" sz="2400" b="1" i="1" baseline="30000" dirty="0" smtClean="0">
                <a:solidFill>
                  <a:srgbClr val="C0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GB" sz="2400" b="1" i="1" dirty="0">
                <a:solidFill>
                  <a:srgbClr val="C0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Another reason I wrote to you was to see if you would stand the test and be obedient in everything. </a:t>
            </a:r>
            <a:r>
              <a:rPr lang="en-GB" sz="2400" b="1" i="1" baseline="30000" dirty="0">
                <a:solidFill>
                  <a:srgbClr val="C0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GB" sz="2400" b="1" i="1" dirty="0">
                <a:solidFill>
                  <a:srgbClr val="C0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Anyone you forgive, I also forgive. And what I have forgiven – if there was anything to forgive – I have forgiven in the sight of Christ for your sake,</a:t>
            </a:r>
            <a:r>
              <a:rPr lang="en-GB" sz="2400" b="1" i="1" baseline="30000" dirty="0">
                <a:solidFill>
                  <a:srgbClr val="C0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GB" sz="2400" b="1" i="1" dirty="0">
                <a:solidFill>
                  <a:srgbClr val="C0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order that Satan might not outwit us. For we are not unaware of his schemes” </a:t>
            </a:r>
            <a:r>
              <a:rPr lang="en-GB" sz="2400" b="1" i="1" dirty="0" smtClean="0">
                <a:solidFill>
                  <a:srgbClr val="C0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solidFill>
                  <a:srgbClr val="C0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GB" sz="2400" b="1" dirty="0">
                <a:solidFill>
                  <a:srgbClr val="C0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Corinthians 2:9-11</a:t>
            </a:r>
            <a:r>
              <a:rPr lang="en-GB" sz="2400" b="1" dirty="0" smtClean="0">
                <a:solidFill>
                  <a:srgbClr val="C0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 </a:t>
            </a:r>
            <a:r>
              <a:rPr lang="en-GB" sz="30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GB" sz="30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635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250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8" y="0"/>
            <a:ext cx="9143999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4:1-23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80728"/>
            <a:ext cx="9144000" cy="8925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opposition started, Nehemiah prayed!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God and seeking to serve creates opposition</a:t>
            </a:r>
          </a:p>
        </p:txBody>
      </p:sp>
    </p:spTree>
    <p:extLst>
      <p:ext uri="{BB962C8B-B14F-4D97-AF65-F5344CB8AC3E}">
        <p14:creationId xmlns:p14="http://schemas.microsoft.com/office/powerpoint/2010/main" val="2924644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3854</TotalTime>
  <Words>1373</Words>
  <Application>Microsoft Office PowerPoint</Application>
  <PresentationFormat>On-screen Show (4:3)</PresentationFormat>
  <Paragraphs>172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“The hitches rained down as the wall went up” 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  <vt:lpstr>Nehemiah 4:1-23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 The hitchess reigned down</dc:title>
  <dc:creator>Colin Howells</dc:creator>
  <cp:lastModifiedBy>mark</cp:lastModifiedBy>
  <cp:revision>212</cp:revision>
  <dcterms:created xsi:type="dcterms:W3CDTF">2011-03-31T09:44:47Z</dcterms:created>
  <dcterms:modified xsi:type="dcterms:W3CDTF">2014-12-08T09:21:06Z</dcterms:modified>
</cp:coreProperties>
</file>